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305" r:id="rId5"/>
    <p:sldId id="286" r:id="rId6"/>
    <p:sldId id="287" r:id="rId7"/>
    <p:sldId id="289" r:id="rId8"/>
    <p:sldId id="288" r:id="rId9"/>
    <p:sldId id="290" r:id="rId10"/>
    <p:sldId id="291" r:id="rId11"/>
    <p:sldId id="292" r:id="rId12"/>
    <p:sldId id="293" r:id="rId13"/>
    <p:sldId id="303" r:id="rId14"/>
    <p:sldId id="260" r:id="rId15"/>
    <p:sldId id="307" r:id="rId16"/>
    <p:sldId id="308" r:id="rId17"/>
    <p:sldId id="296" r:id="rId18"/>
    <p:sldId id="261" r:id="rId19"/>
    <p:sldId id="262" r:id="rId20"/>
    <p:sldId id="263" r:id="rId21"/>
    <p:sldId id="297" r:id="rId22"/>
    <p:sldId id="264" r:id="rId23"/>
    <p:sldId id="265" r:id="rId24"/>
    <p:sldId id="298" r:id="rId25"/>
    <p:sldId id="266" r:id="rId26"/>
    <p:sldId id="267" r:id="rId27"/>
    <p:sldId id="268" r:id="rId28"/>
    <p:sldId id="269" r:id="rId29"/>
    <p:sldId id="270" r:id="rId30"/>
    <p:sldId id="271" r:id="rId31"/>
    <p:sldId id="299" r:id="rId32"/>
    <p:sldId id="272" r:id="rId33"/>
    <p:sldId id="273" r:id="rId34"/>
    <p:sldId id="300" r:id="rId35"/>
    <p:sldId id="274" r:id="rId36"/>
    <p:sldId id="275" r:id="rId37"/>
    <p:sldId id="276" r:id="rId38"/>
    <p:sldId id="277" r:id="rId39"/>
    <p:sldId id="301" r:id="rId40"/>
    <p:sldId id="278" r:id="rId41"/>
    <p:sldId id="279" r:id="rId42"/>
    <p:sldId id="280" r:id="rId43"/>
    <p:sldId id="302" r:id="rId44"/>
    <p:sldId id="281" r:id="rId45"/>
    <p:sldId id="306" r:id="rId46"/>
    <p:sldId id="283" r:id="rId47"/>
    <p:sldId id="304" r:id="rId48"/>
    <p:sldId id="29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8B81CA-B9E6-40B7-A8B4-EC0CB5F0534A}" type="doc">
      <dgm:prSet loTypeId="urn:microsoft.com/office/officeart/2005/8/layout/arrow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DA61457-1AA8-494C-A584-F50FE857887F}">
      <dgm:prSet phldrT="[Text]" custT="1"/>
      <dgm:spPr/>
      <dgm:t>
        <a:bodyPr>
          <a:flatTx/>
        </a:bodyPr>
        <a:lstStyle/>
        <a:p>
          <a:r>
            <a:rPr lang="en-US" sz="1800" b="1" dirty="0" smtClean="0"/>
            <a:t>Training</a:t>
          </a:r>
          <a:endParaRPr lang="en-US" sz="1800" b="1" dirty="0"/>
        </a:p>
      </dgm:t>
    </dgm:pt>
    <dgm:pt modelId="{F2441FDB-2917-42D6-8922-9838C414E173}" type="parTrans" cxnId="{1DF8179A-BF8F-4E32-8357-2534CD8EB6D5}">
      <dgm:prSet/>
      <dgm:spPr/>
      <dgm:t>
        <a:bodyPr/>
        <a:lstStyle/>
        <a:p>
          <a:endParaRPr lang="en-US"/>
        </a:p>
      </dgm:t>
    </dgm:pt>
    <dgm:pt modelId="{06AF9474-9D2F-4378-BB11-6CDB9C95BC3B}" type="sibTrans" cxnId="{1DF8179A-BF8F-4E32-8357-2534CD8EB6D5}">
      <dgm:prSet/>
      <dgm:spPr/>
      <dgm:t>
        <a:bodyPr/>
        <a:lstStyle/>
        <a:p>
          <a:endParaRPr lang="en-US"/>
        </a:p>
      </dgm:t>
    </dgm:pt>
    <dgm:pt modelId="{065186B3-6F8E-4CEE-941E-5BE401F2FE33}">
      <dgm:prSet phldrT="[Text]" custT="1"/>
      <dgm:spPr/>
      <dgm:t>
        <a:bodyPr>
          <a:flatTx/>
        </a:bodyPr>
        <a:lstStyle/>
        <a:p>
          <a:r>
            <a:rPr lang="en-US" sz="1800" b="1" dirty="0" smtClean="0"/>
            <a:t>Class-room</a:t>
          </a:r>
          <a:endParaRPr lang="en-US" sz="1800" b="1" dirty="0"/>
        </a:p>
      </dgm:t>
    </dgm:pt>
    <dgm:pt modelId="{FC93F35B-D6C3-4778-A56A-4B06F02E3450}" type="parTrans" cxnId="{0A6C4794-415B-4AE2-A472-8598BB1E0072}">
      <dgm:prSet/>
      <dgm:spPr/>
      <dgm:t>
        <a:bodyPr/>
        <a:lstStyle/>
        <a:p>
          <a:endParaRPr lang="en-US"/>
        </a:p>
      </dgm:t>
    </dgm:pt>
    <dgm:pt modelId="{ADE0ADCF-5391-439A-9523-4793BEAB2997}" type="sibTrans" cxnId="{0A6C4794-415B-4AE2-A472-8598BB1E0072}">
      <dgm:prSet/>
      <dgm:spPr/>
      <dgm:t>
        <a:bodyPr/>
        <a:lstStyle/>
        <a:p>
          <a:endParaRPr lang="en-US"/>
        </a:p>
      </dgm:t>
    </dgm:pt>
    <dgm:pt modelId="{74D32528-6D18-4F29-9D12-0AD65BD9D70F}">
      <dgm:prSet phldrT="[Text]" custT="1"/>
      <dgm:spPr/>
      <dgm:t>
        <a:bodyPr>
          <a:flatTx/>
        </a:bodyPr>
        <a:lstStyle/>
        <a:p>
          <a:r>
            <a:rPr lang="en-US" sz="1800" b="1" dirty="0" smtClean="0"/>
            <a:t>Assessment </a:t>
          </a:r>
          <a:endParaRPr lang="en-US" sz="1800" b="1" dirty="0"/>
        </a:p>
      </dgm:t>
    </dgm:pt>
    <dgm:pt modelId="{BA579EB0-CB3F-429F-8FBD-968AAB024A91}" type="parTrans" cxnId="{063027AC-6300-4DCC-B461-9FDE5DE4BA8A}">
      <dgm:prSet/>
      <dgm:spPr/>
      <dgm:t>
        <a:bodyPr/>
        <a:lstStyle/>
        <a:p>
          <a:endParaRPr lang="en-US"/>
        </a:p>
      </dgm:t>
    </dgm:pt>
    <dgm:pt modelId="{0CCFB435-CB8B-4836-99A2-5AC36D77566A}" type="sibTrans" cxnId="{063027AC-6300-4DCC-B461-9FDE5DE4BA8A}">
      <dgm:prSet/>
      <dgm:spPr/>
      <dgm:t>
        <a:bodyPr/>
        <a:lstStyle/>
        <a:p>
          <a:endParaRPr lang="en-US"/>
        </a:p>
      </dgm:t>
    </dgm:pt>
    <dgm:pt modelId="{C5160C7D-74D8-4C4D-8D47-BE8B97ECE1CD}">
      <dgm:prSet phldrT="[Text]" custT="1"/>
      <dgm:spPr/>
      <dgm:t>
        <a:bodyPr>
          <a:flatTx/>
        </a:bodyPr>
        <a:lstStyle/>
        <a:p>
          <a:r>
            <a:rPr lang="en-US" sz="1800" b="1" dirty="0" smtClean="0"/>
            <a:t>Syllabi</a:t>
          </a:r>
          <a:endParaRPr lang="en-US" sz="1800" b="1" dirty="0"/>
        </a:p>
      </dgm:t>
    </dgm:pt>
    <dgm:pt modelId="{46AC46D7-B3E3-4C79-95B6-1583E2125214}" type="parTrans" cxnId="{6B3C5561-A0A2-40B6-9101-6815A570727F}">
      <dgm:prSet/>
      <dgm:spPr/>
      <dgm:t>
        <a:bodyPr/>
        <a:lstStyle/>
        <a:p>
          <a:endParaRPr lang="en-US"/>
        </a:p>
      </dgm:t>
    </dgm:pt>
    <dgm:pt modelId="{BA4F2B1E-C8B2-49EA-94F1-AB2FC752671D}" type="sibTrans" cxnId="{6B3C5561-A0A2-40B6-9101-6815A570727F}">
      <dgm:prSet/>
      <dgm:spPr/>
      <dgm:t>
        <a:bodyPr/>
        <a:lstStyle/>
        <a:p>
          <a:endParaRPr lang="en-US"/>
        </a:p>
      </dgm:t>
    </dgm:pt>
    <dgm:pt modelId="{242346CA-1154-4AA8-8A33-E930FEBFA6BD}">
      <dgm:prSet phldrT="[Text]" custT="1"/>
      <dgm:spPr/>
      <dgm:t>
        <a:bodyPr>
          <a:flatTx/>
        </a:bodyPr>
        <a:lstStyle/>
        <a:p>
          <a:r>
            <a:rPr lang="en-US" sz="1800" b="1" dirty="0" smtClean="0"/>
            <a:t>Content </a:t>
          </a:r>
          <a:endParaRPr lang="en-US" sz="1800" b="1" dirty="0"/>
        </a:p>
      </dgm:t>
    </dgm:pt>
    <dgm:pt modelId="{ECAF2655-F6C3-41E4-B24D-1BAF507570A9}" type="parTrans" cxnId="{664F5129-8C3D-47F0-8C71-337EC36E0259}">
      <dgm:prSet/>
      <dgm:spPr/>
      <dgm:t>
        <a:bodyPr/>
        <a:lstStyle/>
        <a:p>
          <a:endParaRPr lang="en-US"/>
        </a:p>
      </dgm:t>
    </dgm:pt>
    <dgm:pt modelId="{273B9BB3-61F7-416B-B54E-3BFCCF7CEE5C}" type="sibTrans" cxnId="{664F5129-8C3D-47F0-8C71-337EC36E0259}">
      <dgm:prSet/>
      <dgm:spPr/>
      <dgm:t>
        <a:bodyPr/>
        <a:lstStyle/>
        <a:p>
          <a:endParaRPr lang="en-US"/>
        </a:p>
      </dgm:t>
    </dgm:pt>
    <dgm:pt modelId="{398517C9-10FE-4150-A232-20A3106C3904}">
      <dgm:prSet phldrT="[Text]" custT="1"/>
      <dgm:spPr/>
      <dgm:t>
        <a:bodyPr>
          <a:flatTx/>
        </a:bodyPr>
        <a:lstStyle/>
        <a:p>
          <a:r>
            <a:rPr lang="en-US" sz="1800" b="1" dirty="0" smtClean="0"/>
            <a:t>Student </a:t>
          </a:r>
          <a:r>
            <a:rPr lang="en-US" sz="1800" b="1" dirty="0" err="1" smtClean="0"/>
            <a:t>evals</a:t>
          </a:r>
          <a:endParaRPr lang="en-US" sz="1800" b="1" dirty="0"/>
        </a:p>
      </dgm:t>
    </dgm:pt>
    <dgm:pt modelId="{DEE0E647-976B-42B8-99A1-C6CA4458FCB3}" type="parTrans" cxnId="{E3CA0779-000C-4353-9717-4F128E9AB790}">
      <dgm:prSet/>
      <dgm:spPr/>
      <dgm:t>
        <a:bodyPr/>
        <a:lstStyle/>
        <a:p>
          <a:endParaRPr lang="en-US"/>
        </a:p>
      </dgm:t>
    </dgm:pt>
    <dgm:pt modelId="{ADD17A86-EB00-44B0-9A33-4A6D39C7CD9B}" type="sibTrans" cxnId="{E3CA0779-000C-4353-9717-4F128E9AB790}">
      <dgm:prSet/>
      <dgm:spPr/>
      <dgm:t>
        <a:bodyPr/>
        <a:lstStyle/>
        <a:p>
          <a:endParaRPr lang="en-US"/>
        </a:p>
      </dgm:t>
    </dgm:pt>
    <dgm:pt modelId="{E025ABAF-4140-456B-AD7D-B688C5A1BAFB}" type="pres">
      <dgm:prSet presAssocID="{3E8B81CA-B9E6-40B7-A8B4-EC0CB5F0534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D0AF01-DC57-4616-A8E4-FE57F18C1D98}" type="pres">
      <dgm:prSet presAssocID="{EDA61457-1AA8-494C-A584-F50FE857887F}" presName="arrow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3B500D-9A67-4CE3-B1EC-4EAFD4054990}" type="pres">
      <dgm:prSet presAssocID="{C5160C7D-74D8-4C4D-8D47-BE8B97ECE1CD}" presName="arrow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C2B43-F819-4947-A2EC-F0FD8BB578E8}" type="pres">
      <dgm:prSet presAssocID="{242346CA-1154-4AA8-8A33-E930FEBFA6BD}" presName="arrow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D5478-5183-462A-A39C-52E02A1CA54E}" type="pres">
      <dgm:prSet presAssocID="{065186B3-6F8E-4CEE-941E-5BE401F2FE33}" presName="arrow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383591-CEA7-4479-94B3-1E01C8068350}" type="pres">
      <dgm:prSet presAssocID="{74D32528-6D18-4F29-9D12-0AD65BD9D70F}" presName="arrow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A1FF0F-7240-4B72-8E6B-1EC0D2502092}" type="pres">
      <dgm:prSet presAssocID="{398517C9-10FE-4150-A232-20A3106C3904}" presName="arrow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F8179A-BF8F-4E32-8357-2534CD8EB6D5}" srcId="{3E8B81CA-B9E6-40B7-A8B4-EC0CB5F0534A}" destId="{EDA61457-1AA8-494C-A584-F50FE857887F}" srcOrd="0" destOrd="0" parTransId="{F2441FDB-2917-42D6-8922-9838C414E173}" sibTransId="{06AF9474-9D2F-4378-BB11-6CDB9C95BC3B}"/>
    <dgm:cxn modelId="{FD1C543C-AD1B-4E14-B620-12CF7305C53B}" type="presOf" srcId="{065186B3-6F8E-4CEE-941E-5BE401F2FE33}" destId="{29DD5478-5183-462A-A39C-52E02A1CA54E}" srcOrd="0" destOrd="0" presId="urn:microsoft.com/office/officeart/2005/8/layout/arrow5"/>
    <dgm:cxn modelId="{6B3C5561-A0A2-40B6-9101-6815A570727F}" srcId="{3E8B81CA-B9E6-40B7-A8B4-EC0CB5F0534A}" destId="{C5160C7D-74D8-4C4D-8D47-BE8B97ECE1CD}" srcOrd="1" destOrd="0" parTransId="{46AC46D7-B3E3-4C79-95B6-1583E2125214}" sibTransId="{BA4F2B1E-C8B2-49EA-94F1-AB2FC752671D}"/>
    <dgm:cxn modelId="{1FEEB48D-B22A-4897-8934-0D93BA73F270}" type="presOf" srcId="{242346CA-1154-4AA8-8A33-E930FEBFA6BD}" destId="{198C2B43-F819-4947-A2EC-F0FD8BB578E8}" srcOrd="0" destOrd="0" presId="urn:microsoft.com/office/officeart/2005/8/layout/arrow5"/>
    <dgm:cxn modelId="{85849CFF-6778-4AEF-81F9-4F2499E82669}" type="presOf" srcId="{398517C9-10FE-4150-A232-20A3106C3904}" destId="{80A1FF0F-7240-4B72-8E6B-1EC0D2502092}" srcOrd="0" destOrd="0" presId="urn:microsoft.com/office/officeart/2005/8/layout/arrow5"/>
    <dgm:cxn modelId="{D9DA43F5-09F6-4ADB-A295-132B27E43E2E}" type="presOf" srcId="{C5160C7D-74D8-4C4D-8D47-BE8B97ECE1CD}" destId="{473B500D-9A67-4CE3-B1EC-4EAFD4054990}" srcOrd="0" destOrd="0" presId="urn:microsoft.com/office/officeart/2005/8/layout/arrow5"/>
    <dgm:cxn modelId="{3F6A9424-4593-444D-B837-5D779C3FB537}" type="presOf" srcId="{3E8B81CA-B9E6-40B7-A8B4-EC0CB5F0534A}" destId="{E025ABAF-4140-456B-AD7D-B688C5A1BAFB}" srcOrd="0" destOrd="0" presId="urn:microsoft.com/office/officeart/2005/8/layout/arrow5"/>
    <dgm:cxn modelId="{31A16546-26C5-4287-AA09-5259A94F112C}" type="presOf" srcId="{74D32528-6D18-4F29-9D12-0AD65BD9D70F}" destId="{8B383591-CEA7-4479-94B3-1E01C8068350}" srcOrd="0" destOrd="0" presId="urn:microsoft.com/office/officeart/2005/8/layout/arrow5"/>
    <dgm:cxn modelId="{E3CA0779-000C-4353-9717-4F128E9AB790}" srcId="{3E8B81CA-B9E6-40B7-A8B4-EC0CB5F0534A}" destId="{398517C9-10FE-4150-A232-20A3106C3904}" srcOrd="5" destOrd="0" parTransId="{DEE0E647-976B-42B8-99A1-C6CA4458FCB3}" sibTransId="{ADD17A86-EB00-44B0-9A33-4A6D39C7CD9B}"/>
    <dgm:cxn modelId="{C61EFDC8-205A-422A-BFC6-35A84C546171}" type="presOf" srcId="{EDA61457-1AA8-494C-A584-F50FE857887F}" destId="{1CD0AF01-DC57-4616-A8E4-FE57F18C1D98}" srcOrd="0" destOrd="0" presId="urn:microsoft.com/office/officeart/2005/8/layout/arrow5"/>
    <dgm:cxn modelId="{063027AC-6300-4DCC-B461-9FDE5DE4BA8A}" srcId="{3E8B81CA-B9E6-40B7-A8B4-EC0CB5F0534A}" destId="{74D32528-6D18-4F29-9D12-0AD65BD9D70F}" srcOrd="4" destOrd="0" parTransId="{BA579EB0-CB3F-429F-8FBD-968AAB024A91}" sibTransId="{0CCFB435-CB8B-4836-99A2-5AC36D77566A}"/>
    <dgm:cxn modelId="{0A6C4794-415B-4AE2-A472-8598BB1E0072}" srcId="{3E8B81CA-B9E6-40B7-A8B4-EC0CB5F0534A}" destId="{065186B3-6F8E-4CEE-941E-5BE401F2FE33}" srcOrd="3" destOrd="0" parTransId="{FC93F35B-D6C3-4778-A56A-4B06F02E3450}" sibTransId="{ADE0ADCF-5391-439A-9523-4793BEAB2997}"/>
    <dgm:cxn modelId="{664F5129-8C3D-47F0-8C71-337EC36E0259}" srcId="{3E8B81CA-B9E6-40B7-A8B4-EC0CB5F0534A}" destId="{242346CA-1154-4AA8-8A33-E930FEBFA6BD}" srcOrd="2" destOrd="0" parTransId="{ECAF2655-F6C3-41E4-B24D-1BAF507570A9}" sibTransId="{273B9BB3-61F7-416B-B54E-3BFCCF7CEE5C}"/>
    <dgm:cxn modelId="{01B523EF-49EB-4312-9252-AAFD7BF63572}" type="presParOf" srcId="{E025ABAF-4140-456B-AD7D-B688C5A1BAFB}" destId="{1CD0AF01-DC57-4616-A8E4-FE57F18C1D98}" srcOrd="0" destOrd="0" presId="urn:microsoft.com/office/officeart/2005/8/layout/arrow5"/>
    <dgm:cxn modelId="{056B1A11-D62B-4610-9B3C-1EDAD025ECA0}" type="presParOf" srcId="{E025ABAF-4140-456B-AD7D-B688C5A1BAFB}" destId="{473B500D-9A67-4CE3-B1EC-4EAFD4054990}" srcOrd="1" destOrd="0" presId="urn:microsoft.com/office/officeart/2005/8/layout/arrow5"/>
    <dgm:cxn modelId="{BF33B4B7-52C5-4489-9000-D77317034D6C}" type="presParOf" srcId="{E025ABAF-4140-456B-AD7D-B688C5A1BAFB}" destId="{198C2B43-F819-4947-A2EC-F0FD8BB578E8}" srcOrd="2" destOrd="0" presId="urn:microsoft.com/office/officeart/2005/8/layout/arrow5"/>
    <dgm:cxn modelId="{26E0C1F9-3D2A-4FDA-9DDE-CD385CC217E9}" type="presParOf" srcId="{E025ABAF-4140-456B-AD7D-B688C5A1BAFB}" destId="{29DD5478-5183-462A-A39C-52E02A1CA54E}" srcOrd="3" destOrd="0" presId="urn:microsoft.com/office/officeart/2005/8/layout/arrow5"/>
    <dgm:cxn modelId="{5F65F8A3-F248-4187-B19A-F37BE5C1BFB4}" type="presParOf" srcId="{E025ABAF-4140-456B-AD7D-B688C5A1BAFB}" destId="{8B383591-CEA7-4479-94B3-1E01C8068350}" srcOrd="4" destOrd="0" presId="urn:microsoft.com/office/officeart/2005/8/layout/arrow5"/>
    <dgm:cxn modelId="{EC6357B5-201E-4D3C-8E21-CBBACF4B0BE2}" type="presParOf" srcId="{E025ABAF-4140-456B-AD7D-B688C5A1BAFB}" destId="{80A1FF0F-7240-4B72-8E6B-1EC0D2502092}" srcOrd="5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54164-3FA0-4E43-90B1-1EA571382A76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CE0AF-A6D7-4CC5-BD8D-203A83116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assessment+process&amp;source=images&amp;cd=&amp;cad=rja&amp;docid=X29Qic02jH1PrM&amp;tbnid=NB9ep0PwQ4xrxM:&amp;ved=0CAUQjRw&amp;url=http://www.samford.edu/provost/content.aspx?id=45097158414&amp;ei=J3aKUYnFEo6G8QTOgYH4CA&amp;bvm=bv.46226182,d.dmQ&amp;psig=AFQjCNGZAurRGMl8ESaznSjTYyxVwq6mWA&amp;ust=1368115091400033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Characteristics of Model Undergraduate Psychology Teachers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Guy A. Boysen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McKendree University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Regan A. R. Gurung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University of Wisconsin – Green Bay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59436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STP Best Practices Conference 2013 </a:t>
            </a:r>
            <a:endParaRPr lang="en-US" sz="2400" dirty="0"/>
          </a:p>
        </p:txBody>
      </p:sp>
    </p:spTree>
  </p:cSld>
  <p:clrMapOvr>
    <a:masterClrMapping/>
  </p:clrMapOvr>
  <p:transition advTm="1608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0600"/>
            <a:ext cx="3505200" cy="5239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889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How were characteristics selected?</a:t>
            </a:r>
          </a:p>
          <a:p>
            <a:pPr lvl="1"/>
            <a:r>
              <a:rPr lang="en-US" dirty="0" smtClean="0"/>
              <a:t>Committee members proposed content</a:t>
            </a:r>
          </a:p>
          <a:p>
            <a:pPr lvl="1"/>
            <a:r>
              <a:rPr lang="en-US" dirty="0" smtClean="0"/>
              <a:t>Content synthesized previously established standards into one document </a:t>
            </a:r>
          </a:p>
          <a:p>
            <a:pPr lvl="1"/>
            <a:r>
              <a:rPr lang="en-US" dirty="0" smtClean="0"/>
              <a:t>Committee members incorporated feedback from psychology teachers and the STP executive board</a:t>
            </a:r>
          </a:p>
          <a:p>
            <a:r>
              <a:rPr lang="en-US" dirty="0" smtClean="0"/>
              <a:t>What was not included?</a:t>
            </a:r>
          </a:p>
          <a:p>
            <a:pPr lvl="1"/>
            <a:r>
              <a:rPr lang="en-US" dirty="0" smtClean="0"/>
              <a:t>Teaching at other levels</a:t>
            </a:r>
          </a:p>
          <a:p>
            <a:pPr lvl="1"/>
            <a:r>
              <a:rPr lang="en-US" dirty="0" smtClean="0"/>
              <a:t>Online teaching</a:t>
            </a:r>
          </a:p>
          <a:p>
            <a:pPr lvl="1"/>
            <a:r>
              <a:rPr lang="en-US" dirty="0" smtClean="0"/>
              <a:t>Individual mentoring and advising of students 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98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Characteristics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 are an </a:t>
            </a:r>
            <a:r>
              <a:rPr lang="en-US" dirty="0" err="1" smtClean="0"/>
              <a:t>operationalization</a:t>
            </a:r>
            <a:r>
              <a:rPr lang="en-US" dirty="0" smtClean="0"/>
              <a:t> of the characteristics shared by the best teachers of psychology</a:t>
            </a:r>
          </a:p>
          <a:p>
            <a:r>
              <a:rPr lang="en-US" dirty="0" smtClean="0"/>
              <a:t>They take a broad perspective on model teaching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59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775115">
            <a:off x="1069223" y="159863"/>
            <a:ext cx="639779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558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Characteristics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Six general categories of competency</a:t>
            </a:r>
          </a:p>
          <a:p>
            <a:pPr lvl="1"/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Syllabi</a:t>
            </a:r>
          </a:p>
          <a:p>
            <a:pPr lvl="1"/>
            <a:r>
              <a:rPr lang="en-US" dirty="0" smtClean="0"/>
              <a:t>Course content</a:t>
            </a:r>
          </a:p>
          <a:p>
            <a:pPr lvl="1"/>
            <a:r>
              <a:rPr lang="en-US" dirty="0" smtClean="0"/>
              <a:t>Instructional methods in the classroom</a:t>
            </a:r>
          </a:p>
          <a:p>
            <a:pPr lvl="1"/>
            <a:r>
              <a:rPr lang="en-US" dirty="0" smtClean="0"/>
              <a:t>Assessment of student learning</a:t>
            </a:r>
          </a:p>
          <a:p>
            <a:pPr lvl="1"/>
            <a:r>
              <a:rPr lang="en-US" dirty="0" smtClean="0"/>
              <a:t>Student evaluations of teaching </a:t>
            </a:r>
          </a:p>
        </p:txBody>
      </p:sp>
    </p:spTree>
  </p:cSld>
  <p:clrMapOvr>
    <a:masterClrMapping/>
  </p:clrMapOvr>
  <p:transition advTm="1734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Characteristics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categories each has subcategories </a:t>
            </a:r>
          </a:p>
          <a:p>
            <a:pPr lvl="1"/>
            <a:r>
              <a:rPr lang="en-US" dirty="0" smtClean="0"/>
              <a:t>Training</a:t>
            </a:r>
          </a:p>
          <a:p>
            <a:pPr lvl="2"/>
            <a:r>
              <a:rPr lang="en-US" dirty="0" smtClean="0"/>
              <a:t>Subject knowledge</a:t>
            </a:r>
          </a:p>
          <a:p>
            <a:pPr lvl="2"/>
            <a:r>
              <a:rPr lang="en-US" dirty="0" smtClean="0"/>
              <a:t>Pedagogical knowledge</a:t>
            </a:r>
          </a:p>
          <a:p>
            <a:pPr lvl="2"/>
            <a:r>
              <a:rPr lang="en-US" dirty="0" smtClean="0"/>
              <a:t>Continuing  education </a:t>
            </a:r>
            <a:endParaRPr lang="en-US" dirty="0"/>
          </a:p>
        </p:txBody>
      </p:sp>
    </p:spTree>
  </p:cSld>
  <p:clrMapOvr>
    <a:masterClrMapping/>
  </p:clrMapOvr>
  <p:transition advTm="1734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Characteristics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Within each subcategory are the actual model characteristics   </a:t>
            </a:r>
          </a:p>
          <a:p>
            <a:pPr lvl="1"/>
            <a:r>
              <a:rPr lang="en-US" dirty="0" smtClean="0"/>
              <a:t>Training</a:t>
            </a:r>
          </a:p>
          <a:p>
            <a:pPr lvl="2"/>
            <a:r>
              <a:rPr lang="en-US" dirty="0" smtClean="0"/>
              <a:t>Subject knowledge</a:t>
            </a:r>
          </a:p>
          <a:p>
            <a:pPr lvl="3"/>
            <a:r>
              <a:rPr lang="en-US" dirty="0" smtClean="0"/>
              <a:t>Exhibits exemplary knowledge in subject area	</a:t>
            </a:r>
          </a:p>
          <a:p>
            <a:r>
              <a:rPr lang="en-US" dirty="0" smtClean="0"/>
              <a:t>Each subcategory is also associated with evidence  needed to document competency </a:t>
            </a:r>
          </a:p>
        </p:txBody>
      </p:sp>
    </p:spTree>
  </p:cSld>
  <p:clrMapOvr>
    <a:masterClrMapping/>
  </p:clrMapOvr>
  <p:transition advTm="17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cpr.org/images/News/2013/03__March/15/College_graduate_students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68" y="0"/>
            <a:ext cx="9175668" cy="68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cap="none" dirty="0" smtClean="0"/>
              <a:t>MODEL TEACHING CATEGORY: </a:t>
            </a:r>
            <a:r>
              <a:rPr lang="en-US" cap="none" dirty="0"/>
              <a:t/>
            </a:r>
            <a:br>
              <a:rPr lang="en-US" cap="none" dirty="0"/>
            </a:br>
            <a:r>
              <a:rPr lang="en-US" cap="none" dirty="0" smtClean="0"/>
              <a:t>TRAINING</a:t>
            </a:r>
            <a:endParaRPr lang="en-US" cap="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41042"/>
      </p:ext>
    </p:extLst>
  </p:cSld>
  <p:clrMapOvr>
    <a:masterClrMapping/>
  </p:clrMapOvr>
  <p:transition advTm="1062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Subject knowledge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Exhibits </a:t>
            </a:r>
            <a:r>
              <a:rPr lang="en-US" dirty="0"/>
              <a:t>exemplary knowledge in subject area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/>
            <a:r>
              <a:rPr lang="en-US" dirty="0"/>
              <a:t>CV with degrees listed</a:t>
            </a:r>
          </a:p>
          <a:p>
            <a:pPr lvl="0"/>
            <a:r>
              <a:rPr lang="en-US" dirty="0"/>
              <a:t>Copies of graduate transcripts </a:t>
            </a:r>
          </a:p>
          <a:p>
            <a:pPr lvl="0"/>
            <a:r>
              <a:rPr lang="en-US" dirty="0"/>
              <a:t>Publications/presentations in content areas taught</a:t>
            </a:r>
          </a:p>
          <a:p>
            <a:r>
              <a:rPr lang="en-US" dirty="0"/>
              <a:t>Records of continuing </a:t>
            </a:r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92430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382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Pedagogical knowledge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Possesses </a:t>
            </a:r>
            <a:r>
              <a:rPr lang="en-US" dirty="0"/>
              <a:t>knowledge in basic educational theory and practice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Graduate level pedagogical </a:t>
            </a:r>
            <a:r>
              <a:rPr lang="en-US" dirty="0" smtClean="0"/>
              <a:t>training</a:t>
            </a:r>
            <a:endParaRPr lang="en-US" dirty="0"/>
          </a:p>
          <a:p>
            <a:r>
              <a:rPr lang="en-US" dirty="0" smtClean="0"/>
              <a:t>Scholarship </a:t>
            </a:r>
            <a:r>
              <a:rPr lang="en-US" dirty="0"/>
              <a:t>of teaching and learning publications</a:t>
            </a:r>
            <a:r>
              <a:rPr lang="en-US" dirty="0" smtClean="0"/>
              <a:t>/ presentations/projects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2228850" cy="292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433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Contributors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Aaron S. Richmond, Metropolitan State University of </a:t>
            </a:r>
            <a:r>
              <a:rPr lang="en-US" dirty="0" smtClean="0"/>
              <a:t>Denver</a:t>
            </a:r>
            <a:endParaRPr lang="en-US" dirty="0"/>
          </a:p>
          <a:p>
            <a:pPr lvl="0"/>
            <a:r>
              <a:rPr lang="en-US" dirty="0"/>
              <a:t>Tara </a:t>
            </a:r>
            <a:r>
              <a:rPr lang="en-US" dirty="0" err="1"/>
              <a:t>Kuther</a:t>
            </a:r>
            <a:r>
              <a:rPr lang="en-US" dirty="0"/>
              <a:t>, Western Connecticut State </a:t>
            </a:r>
            <a:r>
              <a:rPr lang="en-US" dirty="0" smtClean="0"/>
              <a:t>University</a:t>
            </a:r>
            <a:endParaRPr lang="en-US" dirty="0"/>
          </a:p>
          <a:p>
            <a:pPr lvl="0"/>
            <a:r>
              <a:rPr lang="en-US" dirty="0"/>
              <a:t>Steve Meyers, Roosevelt </a:t>
            </a:r>
            <a:r>
              <a:rPr lang="en-US" dirty="0" smtClean="0"/>
              <a:t>University</a:t>
            </a:r>
            <a:endParaRPr lang="en-US" dirty="0"/>
          </a:p>
          <a:p>
            <a:pPr lvl="0"/>
            <a:r>
              <a:rPr lang="en-US" dirty="0"/>
              <a:t>Mark </a:t>
            </a:r>
            <a:r>
              <a:rPr lang="en-US" dirty="0" err="1"/>
              <a:t>Sciutto</a:t>
            </a:r>
            <a:r>
              <a:rPr lang="en-US" dirty="0"/>
              <a:t>, Muhlenberg </a:t>
            </a:r>
            <a:r>
              <a:rPr lang="en-US" dirty="0" smtClean="0"/>
              <a:t>College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Erin </a:t>
            </a:r>
            <a:r>
              <a:rPr lang="en-US" dirty="0" err="1" smtClean="0"/>
              <a:t>Paavola</a:t>
            </a:r>
            <a:r>
              <a:rPr lang="en-US" dirty="0" smtClean="0"/>
              <a:t>, National-Louis University</a:t>
            </a:r>
          </a:p>
          <a:p>
            <a:pPr lvl="0"/>
            <a:r>
              <a:rPr lang="en-US" dirty="0" smtClean="0"/>
              <a:t>Vincent </a:t>
            </a:r>
            <a:r>
              <a:rPr lang="en-US" dirty="0" err="1" smtClean="0"/>
              <a:t>Prohaska</a:t>
            </a:r>
            <a:r>
              <a:rPr lang="en-US" dirty="0" smtClean="0"/>
              <a:t>, Lehman College-City University of New York</a:t>
            </a:r>
          </a:p>
          <a:p>
            <a:pPr lvl="0"/>
            <a:r>
              <a:rPr lang="en-US" dirty="0" smtClean="0"/>
              <a:t>Yvette </a:t>
            </a:r>
            <a:r>
              <a:rPr lang="en-US" dirty="0" err="1" smtClean="0"/>
              <a:t>Tazeau</a:t>
            </a:r>
            <a:r>
              <a:rPr lang="en-US" dirty="0" smtClean="0"/>
              <a:t>, Santa Clara University</a:t>
            </a:r>
          </a:p>
          <a:p>
            <a:pPr lvl="0"/>
            <a:r>
              <a:rPr lang="en-US" dirty="0" smtClean="0"/>
              <a:t>Marie Thomas, California State University San Marcos</a:t>
            </a:r>
          </a:p>
          <a:p>
            <a:endParaRPr lang="en-US" dirty="0"/>
          </a:p>
        </p:txBody>
      </p:sp>
    </p:spTree>
  </p:cSld>
  <p:clrMapOvr>
    <a:masterClrMapping/>
  </p:clrMapOvr>
  <p:transition advTm="1595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4040188" cy="639762"/>
          </a:xfrm>
        </p:spPr>
        <p:txBody>
          <a:bodyPr>
            <a:noAutofit/>
          </a:bodyPr>
          <a:lstStyle/>
          <a:p>
            <a:r>
              <a:rPr lang="en-US" dirty="0" smtClean="0"/>
              <a:t>Continuing education in pedagogical knowledge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/>
          <a:p>
            <a:r>
              <a:rPr lang="en-US" dirty="0" smtClean="0"/>
              <a:t>Maintains </a:t>
            </a:r>
            <a:r>
              <a:rPr lang="en-US" dirty="0"/>
              <a:t>up to date knowledge </a:t>
            </a:r>
            <a:r>
              <a:rPr lang="en-US" dirty="0" smtClean="0"/>
              <a:t>in </a:t>
            </a:r>
            <a:r>
              <a:rPr lang="en-US" dirty="0"/>
              <a:t>educational theory and practice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639762"/>
          </a:xfrm>
        </p:spPr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33600"/>
            <a:ext cx="4041775" cy="39512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Records of continuing education such as conferences, workshops, professional society participation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4419600" cy="2710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711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smh.com.au/2012/07/10/3443808/art-lecture-620x349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0"/>
            <a:ext cx="1218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MODEL TEACHING CATEGORY: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Instructional Methods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30268"/>
      </p:ext>
    </p:extLst>
  </p:cSld>
  <p:clrMapOvr>
    <a:masterClrMapping/>
  </p:clrMapOvr>
  <p:transition advTm="1948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Instructional Methods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Pedagogy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Effectively </a:t>
            </a:r>
            <a:r>
              <a:rPr lang="en-US" dirty="0"/>
              <a:t>employs instructional methods such as active </a:t>
            </a:r>
            <a:r>
              <a:rPr lang="en-US" dirty="0" smtClean="0"/>
              <a:t>learning, collaborative </a:t>
            </a:r>
            <a:r>
              <a:rPr lang="en-US" dirty="0"/>
              <a:t>learning, </a:t>
            </a:r>
            <a:r>
              <a:rPr lang="en-US" dirty="0" smtClean="0"/>
              <a:t>Socratic </a:t>
            </a:r>
            <a:r>
              <a:rPr lang="en-US" dirty="0"/>
              <a:t>method, or direct instruction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Sample lesson plans</a:t>
            </a:r>
          </a:p>
          <a:p>
            <a:pPr lvl="0"/>
            <a:r>
              <a:rPr lang="en-US" dirty="0"/>
              <a:t>Syllabi</a:t>
            </a:r>
          </a:p>
          <a:p>
            <a:pPr lvl="0"/>
            <a:r>
              <a:rPr lang="en-US" dirty="0"/>
              <a:t>Records of classroom </a:t>
            </a:r>
            <a:r>
              <a:rPr lang="en-US" dirty="0" smtClean="0"/>
              <a:t>observation</a:t>
            </a:r>
            <a:endParaRPr lang="en-US" dirty="0"/>
          </a:p>
          <a:p>
            <a:r>
              <a:rPr lang="en-US" dirty="0"/>
              <a:t>Teaching awards</a:t>
            </a:r>
          </a:p>
        </p:txBody>
      </p:sp>
      <p:pic>
        <p:nvPicPr>
          <p:cNvPr id="32770" name="Picture 2" descr="http://blogs.newschool.edu/news/files/2012/01/Class-Discuss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495800"/>
            <a:ext cx="3314700" cy="2209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3689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Instructional Methods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Teaching skills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Demonstrates </a:t>
            </a:r>
            <a:r>
              <a:rPr lang="en-US" dirty="0"/>
              <a:t>excellence in basic classroom teaching skills such </a:t>
            </a:r>
            <a:r>
              <a:rPr lang="en-US" dirty="0" smtClean="0"/>
              <a:t>as: </a:t>
            </a:r>
          </a:p>
          <a:p>
            <a:pPr lvl="1"/>
            <a:r>
              <a:rPr lang="en-US" dirty="0" smtClean="0"/>
              <a:t>Effective communication</a:t>
            </a:r>
          </a:p>
          <a:p>
            <a:pPr lvl="1"/>
            <a:r>
              <a:rPr lang="en-US" dirty="0" smtClean="0"/>
              <a:t>Preparation</a:t>
            </a:r>
          </a:p>
          <a:p>
            <a:pPr lvl="1"/>
            <a:r>
              <a:rPr lang="en-US" dirty="0" smtClean="0"/>
              <a:t>Listening</a:t>
            </a:r>
            <a:r>
              <a:rPr lang="en-US" dirty="0"/>
              <a:t>, </a:t>
            </a:r>
            <a:r>
              <a:rPr lang="en-US" dirty="0" smtClean="0"/>
              <a:t>respectfulness</a:t>
            </a:r>
          </a:p>
          <a:p>
            <a:pPr lvl="1"/>
            <a:r>
              <a:rPr lang="en-US" dirty="0" smtClean="0"/>
              <a:t>Technology </a:t>
            </a:r>
            <a:r>
              <a:rPr lang="en-US" dirty="0"/>
              <a:t>competent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Records of classroom </a:t>
            </a:r>
            <a:r>
              <a:rPr lang="en-US" dirty="0" smtClean="0"/>
              <a:t>observation</a:t>
            </a:r>
            <a:endParaRPr lang="en-US" dirty="0"/>
          </a:p>
          <a:p>
            <a:r>
              <a:rPr lang="en-US" dirty="0"/>
              <a:t>Student evaluations of </a:t>
            </a:r>
            <a:r>
              <a:rPr lang="en-US" dirty="0" smtClean="0"/>
              <a:t>teaching</a:t>
            </a:r>
            <a:endParaRPr lang="en-US" dirty="0"/>
          </a:p>
        </p:txBody>
      </p:sp>
      <p:pic>
        <p:nvPicPr>
          <p:cNvPr id="31746" name="Picture 2" descr="http://barbarabray.net/wp-content/uploads/2012/02/college-lecture_hall_teachi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14800"/>
            <a:ext cx="378135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3686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franklincoks.org/images/pages/N193/assessment1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324" y="0"/>
            <a:ext cx="13237858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MODEL TEACHING CATEGORY: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Assessment Process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43680"/>
      </p:ext>
    </p:extLst>
  </p:cSld>
  <p:clrMapOvr>
    <a:masterClrMapping/>
  </p:clrMapOvr>
  <p:transition advTm="1705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Assessment Process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4040188" cy="639762"/>
          </a:xfrm>
        </p:spPr>
        <p:txBody>
          <a:bodyPr>
            <a:noAutofit/>
          </a:bodyPr>
          <a:lstStyle/>
          <a:p>
            <a:r>
              <a:rPr lang="en-US" dirty="0" smtClean="0"/>
              <a:t>Student learning goals and objectives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/>
          <a:p>
            <a:r>
              <a:rPr lang="en-US" dirty="0" smtClean="0"/>
              <a:t>Establishes </a:t>
            </a:r>
            <a:r>
              <a:rPr lang="en-US" dirty="0"/>
              <a:t>specific, measureable learning goals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639762"/>
          </a:xfrm>
        </p:spPr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068512"/>
            <a:ext cx="4041775" cy="3951288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Syllabi </a:t>
            </a:r>
          </a:p>
          <a:p>
            <a:pPr lvl="0"/>
            <a:r>
              <a:rPr lang="en-US" dirty="0" smtClean="0"/>
              <a:t>Lists of objectives for courses </a:t>
            </a:r>
          </a:p>
          <a:p>
            <a:r>
              <a:rPr lang="en-US" dirty="0"/>
              <a:t>Sample lesson plans</a:t>
            </a:r>
          </a:p>
        </p:txBody>
      </p:sp>
      <p:pic>
        <p:nvPicPr>
          <p:cNvPr id="8" name="Picture 8" descr="http://www.samford.edu/uploadedImages/Academic_Affairs_old/Provost_Office/Academic_Administration/assessment-cycle.jpg?n=145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352800"/>
            <a:ext cx="3200400" cy="301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308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Assessment Process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4040188" cy="639762"/>
          </a:xfrm>
        </p:spPr>
        <p:txBody>
          <a:bodyPr>
            <a:noAutofit/>
          </a:bodyPr>
          <a:lstStyle/>
          <a:p>
            <a:r>
              <a:rPr lang="en-US" dirty="0" smtClean="0"/>
              <a:t>Assessment of student learning outcomes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/>
          <a:p>
            <a:r>
              <a:rPr lang="en-US" dirty="0" smtClean="0"/>
              <a:t>Conducts evaluations of success at meeting learning goals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639762"/>
          </a:xfrm>
        </p:spPr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068512"/>
            <a:ext cx="4041775" cy="39512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Sample assessment methods and results</a:t>
            </a:r>
          </a:p>
        </p:txBody>
      </p:sp>
      <p:pic>
        <p:nvPicPr>
          <p:cNvPr id="9" name="Picture 2" descr="http://www.schneiderman.net/images/targe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24200"/>
            <a:ext cx="3124200" cy="35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9359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Assessment Process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Reflection on assessment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Utilizes </a:t>
            </a:r>
            <a:r>
              <a:rPr lang="en-US" dirty="0"/>
              <a:t>data on learning outcomes and self-reflection on teaching performance to improve teaching and learning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Examples of changes </a:t>
            </a:r>
            <a:r>
              <a:rPr lang="en-US" dirty="0" smtClean="0"/>
              <a:t>based </a:t>
            </a:r>
            <a:r>
              <a:rPr lang="en-US" dirty="0"/>
              <a:t>on formal and informal assessment</a:t>
            </a:r>
          </a:p>
        </p:txBody>
      </p:sp>
      <p:pic>
        <p:nvPicPr>
          <p:cNvPr id="3076" name="Picture 4" descr="http://www.esqtechsolutions.com/wp-content/uploads/2011/01/thinker_lg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2667000" cy="270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127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Assessment Process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4040188" cy="639762"/>
          </a:xfrm>
        </p:spPr>
        <p:txBody>
          <a:bodyPr>
            <a:noAutofit/>
          </a:bodyPr>
          <a:lstStyle/>
          <a:p>
            <a:r>
              <a:rPr lang="en-US" dirty="0" smtClean="0"/>
              <a:t>Scholarship of teaching and learning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/>
          <a:p>
            <a:r>
              <a:rPr lang="en-US" dirty="0" smtClean="0"/>
              <a:t>Disseminates </a:t>
            </a:r>
            <a:r>
              <a:rPr lang="en-US" dirty="0"/>
              <a:t>information on teaching outcomes and innovations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417638"/>
            <a:ext cx="4041775" cy="639762"/>
          </a:xfrm>
        </p:spPr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068512"/>
            <a:ext cx="4041775" cy="3951288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Professional publications, presentations, or reports showing scholarship of teaching</a:t>
            </a:r>
          </a:p>
          <a:p>
            <a:pPr lvl="0"/>
            <a:r>
              <a:rPr lang="en-US" dirty="0" smtClean="0"/>
              <a:t>Dissemination of knowledge about teaching on local campus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9" y="3810000"/>
            <a:ext cx="3965026" cy="215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5848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Assessment Process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directness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Aligns evaluations with learning objectives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List of learning objectives </a:t>
            </a:r>
          </a:p>
          <a:p>
            <a:pPr lvl="0"/>
            <a:r>
              <a:rPr lang="en-US" dirty="0" smtClean="0"/>
              <a:t>Sample evaluations of student learning  </a:t>
            </a:r>
            <a:endParaRPr lang="en-US" dirty="0"/>
          </a:p>
        </p:txBody>
      </p:sp>
      <p:pic>
        <p:nvPicPr>
          <p:cNvPr id="4098" name="Picture 2" descr="http://2.bp.blogspot.com/-iW9hSotO7T4/TfSllUWHXVI/AAAAAAAABAU/vrbMnx4cGCw/s1600/20100912140251-student-tes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86600"/>
            <a:ext cx="2286000" cy="32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185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Background of the Presidential Taskforce</a:t>
            </a:r>
          </a:p>
          <a:p>
            <a:pPr lvl="0"/>
            <a:r>
              <a:rPr lang="en-US" dirty="0"/>
              <a:t>Summary of the model characteristics</a:t>
            </a:r>
          </a:p>
          <a:p>
            <a:pPr lvl="0"/>
            <a:r>
              <a:rPr lang="en-US" dirty="0"/>
              <a:t>Self-evaluation</a:t>
            </a:r>
          </a:p>
          <a:p>
            <a:pPr lvl="0"/>
            <a:r>
              <a:rPr lang="en-US" dirty="0"/>
              <a:t>Discussion of characteristics, their uses, and future directions </a:t>
            </a:r>
          </a:p>
        </p:txBody>
      </p:sp>
    </p:spTree>
  </p:cSld>
  <p:clrMapOvr>
    <a:masterClrMapping/>
  </p:clrMapOvr>
  <p:transition advTm="2408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Assessment Process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utility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Provides prompt, constructive feedback to students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Student evaluations of teaching</a:t>
            </a:r>
          </a:p>
          <a:p>
            <a:pPr lvl="0"/>
            <a:r>
              <a:rPr lang="en-US" dirty="0" smtClean="0"/>
              <a:t>Sample evaluations of student learning </a:t>
            </a:r>
          </a:p>
        </p:txBody>
      </p:sp>
      <p:pic>
        <p:nvPicPr>
          <p:cNvPr id="6146" name="Picture 2" descr="http://www.gscdn.org/library/cms/92/148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8" y="3810000"/>
            <a:ext cx="3714750" cy="248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923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95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MODEL TEACHING CATEGORY: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Syllabi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62053"/>
      </p:ext>
    </p:extLst>
  </p:cSld>
  <p:clrMapOvr>
    <a:masterClrMapping/>
  </p:clrMapOvr>
  <p:transition advTm="1769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Syllabi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Course transparency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Provides </a:t>
            </a:r>
            <a:r>
              <a:rPr lang="en-US" dirty="0" smtClean="0"/>
              <a:t>clear </a:t>
            </a:r>
            <a:r>
              <a:rPr lang="en-US" dirty="0"/>
              <a:t>and complete information about the course in the syllabus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Course Assessments</a:t>
            </a:r>
          </a:p>
          <a:p>
            <a:pPr lvl="0"/>
            <a:r>
              <a:rPr lang="en-US" dirty="0"/>
              <a:t>Course Policies</a:t>
            </a:r>
          </a:p>
          <a:p>
            <a:pPr lvl="0"/>
            <a:r>
              <a:rPr lang="en-US" dirty="0"/>
              <a:t>Course Goals</a:t>
            </a:r>
          </a:p>
          <a:p>
            <a:r>
              <a:rPr lang="en-US" dirty="0"/>
              <a:t>Course </a:t>
            </a:r>
            <a:r>
              <a:rPr lang="en-US" dirty="0" smtClean="0"/>
              <a:t>Schedule</a:t>
            </a:r>
            <a:endParaRPr lang="en-US" dirty="0"/>
          </a:p>
        </p:txBody>
      </p:sp>
      <p:pic>
        <p:nvPicPr>
          <p:cNvPr id="7170" name="Picture 2" descr="http://lornasvoice.files.wordpress.com/2011/07/confusing-map-good-luck.jpg?w=49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7600"/>
            <a:ext cx="266699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293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Syllabi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Course planning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Demonstrates </a:t>
            </a:r>
            <a:r>
              <a:rPr lang="en-US" dirty="0"/>
              <a:t>intentional selection of activities, evaluations, and assignments to achieve course goals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Syllabi </a:t>
            </a:r>
            <a:r>
              <a:rPr lang="en-US" dirty="0" smtClean="0"/>
              <a:t>containing course </a:t>
            </a:r>
            <a:r>
              <a:rPr lang="en-US" dirty="0"/>
              <a:t>schedules</a:t>
            </a:r>
          </a:p>
          <a:p>
            <a:pPr lvl="0"/>
            <a:r>
              <a:rPr lang="en-US" dirty="0"/>
              <a:t>Sample lesson plans</a:t>
            </a:r>
          </a:p>
        </p:txBody>
      </p:sp>
      <p:pic>
        <p:nvPicPr>
          <p:cNvPr id="15362" name="Picture 2" descr="http://www.advancedblueprintservice.com/images/blueprin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810000"/>
            <a:ext cx="3703918" cy="2819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121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.telegraph.co.uk/multimedia/archive/01973/Psychology-student_1973375i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381000"/>
            <a:ext cx="11930225" cy="74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MODEL TEACHING CATEGORY: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96625"/>
      </p:ext>
    </p:extLst>
  </p:cSld>
  <p:clrMapOvr>
    <a:masterClrMapping/>
  </p:clrMapOvr>
  <p:transition advTm="11794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Scientific literacy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Establishes </a:t>
            </a:r>
            <a:r>
              <a:rPr lang="en-US" dirty="0"/>
              <a:t>learning goals that reflect the scientific foundation of psychology and implements best practices to achieve learning goals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Syllabi</a:t>
            </a:r>
          </a:p>
          <a:p>
            <a:pPr lvl="0"/>
            <a:r>
              <a:rPr lang="en-US" dirty="0" smtClean="0"/>
              <a:t>Assignments and activities</a:t>
            </a:r>
            <a:endParaRPr lang="en-US" dirty="0"/>
          </a:p>
          <a:p>
            <a:pPr lvl="0"/>
            <a:r>
              <a:rPr lang="en-US" dirty="0" smtClean="0"/>
              <a:t>Assessments</a:t>
            </a:r>
            <a:endParaRPr lang="en-US" dirty="0"/>
          </a:p>
        </p:txBody>
      </p:sp>
      <p:pic>
        <p:nvPicPr>
          <p:cNvPr id="8194" name="Picture 2" descr="http://2.bp.blogspot.com/_utIKYo6btTE/TQLL_T7QZfI/AAAAAAAAAT4/sPGI7Jfa2qg/s1600/psychology+la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3962400" cy="289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101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4040188" cy="639762"/>
          </a:xfrm>
        </p:spPr>
        <p:txBody>
          <a:bodyPr>
            <a:noAutofit/>
          </a:bodyPr>
          <a:lstStyle/>
          <a:p>
            <a:r>
              <a:rPr lang="en-US" dirty="0" smtClean="0"/>
              <a:t>Psychology knowledge base and application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/>
          <a:p>
            <a:r>
              <a:rPr lang="en-US" dirty="0" smtClean="0"/>
              <a:t>Establishes </a:t>
            </a:r>
            <a:r>
              <a:rPr lang="en-US" dirty="0"/>
              <a:t>learning goals that appropriately reflect the diversity of perspectives and breadth of content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417638"/>
            <a:ext cx="4041775" cy="639762"/>
          </a:xfrm>
        </p:spPr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44712"/>
            <a:ext cx="4041775" cy="39512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Syllabi</a:t>
            </a:r>
          </a:p>
          <a:p>
            <a:pPr lvl="0"/>
            <a:r>
              <a:rPr lang="en-US" dirty="0"/>
              <a:t>Sample lesson plans</a:t>
            </a:r>
          </a:p>
          <a:p>
            <a:pPr lvl="0"/>
            <a:r>
              <a:rPr lang="en-US" dirty="0"/>
              <a:t>Class activities</a:t>
            </a:r>
          </a:p>
          <a:p>
            <a:pPr lvl="0"/>
            <a:r>
              <a:rPr lang="en-US" dirty="0"/>
              <a:t>Class assignments</a:t>
            </a:r>
          </a:p>
          <a:p>
            <a:r>
              <a:rPr lang="en-US" dirty="0"/>
              <a:t>Class assessments</a:t>
            </a:r>
          </a:p>
        </p:txBody>
      </p:sp>
      <p:pic>
        <p:nvPicPr>
          <p:cNvPr id="9218" name="Picture 2" descr="http://ts3.mm.bing.net/th?id=H.4553658606291282&amp;pid=1.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73482"/>
            <a:ext cx="2616427" cy="298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9764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jimmiekepler.files.wordpress.com/2012/03/liberal_arts_degree_tshir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856412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Liberal arts skills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Fosters </a:t>
            </a:r>
            <a:r>
              <a:rPr lang="en-US" dirty="0"/>
              <a:t>development of basic skills among students – e.g., writing, critical thinking, information literacy, collaboration, and speaking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Syllabi </a:t>
            </a:r>
          </a:p>
          <a:p>
            <a:pPr lvl="0"/>
            <a:r>
              <a:rPr lang="en-US" dirty="0"/>
              <a:t>Sample lesson plans</a:t>
            </a:r>
          </a:p>
          <a:p>
            <a:r>
              <a:rPr lang="en-US" dirty="0"/>
              <a:t>Sample student work</a:t>
            </a:r>
          </a:p>
        </p:txBody>
      </p:sp>
    </p:spTree>
  </p:cSld>
  <p:clrMapOvr>
    <a:masterClrMapping/>
  </p:clrMapOvr>
  <p:transition advTm="68219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Values in psychology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Infuses </a:t>
            </a:r>
            <a:r>
              <a:rPr lang="en-US" dirty="0"/>
              <a:t>ethical and diversity issues throughout teaching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Diversity in syllabi</a:t>
            </a:r>
          </a:p>
          <a:p>
            <a:pPr lvl="0"/>
            <a:r>
              <a:rPr lang="en-US" dirty="0"/>
              <a:t>Ethics in syllabi</a:t>
            </a:r>
          </a:p>
          <a:p>
            <a:r>
              <a:rPr lang="en-US" dirty="0"/>
              <a:t>Sample lesson plans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810000"/>
            <a:ext cx="4643503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837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et.com/news/national/2012/08/27/school-vouchers-boost-college-enrollment-for-black-students-study-says/_jcr_content/featuredMedia/newsitemimage.newsimage.dimg/082712-national-college-student-vouchers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1948" y="3810"/>
            <a:ext cx="12166741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 smtClean="0"/>
              <a:t>MODEL TEACHING CATEGORY: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Student Evaluation of Teaching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72506"/>
      </p:ext>
    </p:extLst>
  </p:cSld>
  <p:clrMapOvr>
    <a:masterClrMapping/>
  </p:clrMapOvr>
  <p:transition advTm="954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/>
          <a:srcRect l="16000" r="15448"/>
          <a:stretch/>
        </p:blipFill>
        <p:spPr>
          <a:xfrm>
            <a:off x="0" y="1447800"/>
            <a:ext cx="3733800" cy="5446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441081"/>
            <a:ext cx="4114800" cy="5486400"/>
          </a:xfrm>
          <a:prstGeom prst="rect">
            <a:avLst/>
          </a:prstGeom>
        </p:spPr>
      </p:pic>
      <p:pic>
        <p:nvPicPr>
          <p:cNvPr id="10" name="Picture 9" descr="Screen Shot 2013-10-06 at 9.25.23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6" y="609601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8442"/>
      </p:ext>
    </p:extLst>
  </p:cSld>
  <p:clrMapOvr>
    <a:masterClrMapping/>
  </p:clrMapOvr>
  <p:transition advTm="2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Student Evaluation of Teaching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feedback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Solicits </a:t>
            </a:r>
            <a:r>
              <a:rPr lang="en-US" dirty="0"/>
              <a:t>formative and summative feedback from students on teaching effectiveness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Summaries of students evaluations</a:t>
            </a:r>
          </a:p>
          <a:p>
            <a:r>
              <a:rPr lang="en-US" dirty="0"/>
              <a:t>Teaching awards</a:t>
            </a:r>
          </a:p>
        </p:txBody>
      </p:sp>
      <p:pic>
        <p:nvPicPr>
          <p:cNvPr id="18434" name="Picture 2" descr="http://www.pitzer.edu/academics/field_groups/psychology/class_discuss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38600"/>
            <a:ext cx="3571875" cy="2457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3327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Teaching Category: </a:t>
            </a:r>
            <a:br>
              <a:rPr lang="en-US" dirty="0" smtClean="0"/>
            </a:br>
            <a:r>
              <a:rPr lang="en-US" dirty="0" smtClean="0"/>
              <a:t>Student Evaluation of Teaching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Reflection on student feedback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Utilizes </a:t>
            </a:r>
            <a:r>
              <a:rPr lang="en-US" dirty="0"/>
              <a:t>formative and summative student evaluations of teaching to improve teaching and learning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 smtClean="0"/>
              <a:t>Evidence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Examples of </a:t>
            </a:r>
            <a:r>
              <a:rPr lang="en-US" dirty="0" smtClean="0"/>
              <a:t>changes based on </a:t>
            </a:r>
            <a:r>
              <a:rPr lang="en-US" dirty="0"/>
              <a:t>evaluations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1"/>
          <a:stretch>
            <a:fillRect/>
          </a:stretch>
        </p:blipFill>
        <p:spPr>
          <a:xfrm>
            <a:off x="4572000" y="3048000"/>
            <a:ext cx="3600450" cy="3124200"/>
          </a:xfrm>
          <a:prstGeom prst="rect">
            <a:avLst/>
          </a:prstGeom>
        </p:spPr>
      </p:pic>
    </p:spTree>
  </p:cSld>
  <p:clrMapOvr>
    <a:masterClrMapping/>
  </p:clrMapOvr>
  <p:transition advTm="72072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Research-Based Practices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model characteristics encourage:</a:t>
            </a:r>
          </a:p>
          <a:p>
            <a:pPr lvl="1"/>
            <a:r>
              <a:rPr lang="en-US" dirty="0" smtClean="0"/>
              <a:t>Training teachers to use research-based practices</a:t>
            </a:r>
          </a:p>
          <a:p>
            <a:pPr lvl="2"/>
            <a:r>
              <a:rPr lang="en-US" dirty="0" smtClean="0"/>
              <a:t>Subcategories: training, continuing education</a:t>
            </a:r>
          </a:p>
          <a:p>
            <a:pPr lvl="1"/>
            <a:r>
              <a:rPr lang="en-US" dirty="0" smtClean="0"/>
              <a:t>Use of research-based practices by teachers</a:t>
            </a:r>
          </a:p>
          <a:p>
            <a:pPr lvl="2"/>
            <a:r>
              <a:rPr lang="en-US" dirty="0" smtClean="0"/>
              <a:t>Subcategories: pedagogy, syllabi</a:t>
            </a:r>
          </a:p>
          <a:p>
            <a:pPr lvl="1"/>
            <a:r>
              <a:rPr lang="en-US" dirty="0" smtClean="0"/>
              <a:t>Evaluation of research-based practices</a:t>
            </a:r>
          </a:p>
          <a:p>
            <a:pPr lvl="2"/>
            <a:r>
              <a:rPr lang="en-US" dirty="0" smtClean="0"/>
              <a:t>Subcategories: assessment of learning, scholarship of teaching and learning </a:t>
            </a:r>
            <a:endParaRPr lang="en-US" dirty="0"/>
          </a:p>
          <a:p>
            <a:pPr lvl="2"/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85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s3.mm.bing.net/th?id=H.4833660433336550&amp;pid=1.7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457200" y="0"/>
            <a:ext cx="11756571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Self-Evaluation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Tm="39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Self-Evaluation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of the Model Characteristics is to motivate quality teaching</a:t>
            </a:r>
          </a:p>
          <a:p>
            <a:r>
              <a:rPr lang="en-US" dirty="0" smtClean="0"/>
              <a:t>Taskforce created a self-evaluation rubric for evaluation of model characteristics </a:t>
            </a:r>
          </a:p>
          <a:p>
            <a:r>
              <a:rPr lang="en-US" dirty="0" smtClean="0"/>
              <a:t>Teachers can determine areas of competency and areas in need of improvement </a:t>
            </a:r>
            <a:endParaRPr lang="en-US" dirty="0"/>
          </a:p>
        </p:txBody>
      </p:sp>
    </p:spTree>
  </p:cSld>
  <p:clrMapOvr>
    <a:masterClrMapping/>
  </p:clrMapOvr>
  <p:transition advTm="1045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36" b="13336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b="9203"/>
          <a:stretch/>
        </p:blipFill>
        <p:spPr>
          <a:xfrm>
            <a:off x="25669" y="304801"/>
            <a:ext cx="916877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48030"/>
      </p:ext>
    </p:extLst>
  </p:cSld>
  <p:clrMapOvr>
    <a:masterClrMapping/>
  </p:clrMapOvr>
  <p:transition advTm="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593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624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776612"/>
              </p:ext>
            </p:extLst>
          </p:nvPr>
        </p:nvGraphicFramePr>
        <p:xfrm>
          <a:off x="-304800" y="304800"/>
          <a:ext cx="9906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00400" y="2770496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 Black" pitchFamily="34" charset="0"/>
              </a:rPr>
              <a:t>MODEL</a:t>
            </a:r>
          </a:p>
          <a:p>
            <a:pPr algn="ctr"/>
            <a:r>
              <a:rPr lang="en-US" sz="3600" b="1" dirty="0" smtClean="0">
                <a:latin typeface="Arial Black" pitchFamily="34" charset="0"/>
              </a:rPr>
              <a:t>TEACHING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</p:spTree>
  </p:cSld>
  <p:clrMapOvr>
    <a:masterClrMapping/>
  </p:clrMapOvr>
  <p:transition advTm="54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How were characteristics selected?</a:t>
            </a:r>
          </a:p>
          <a:p>
            <a:pPr lvl="1"/>
            <a:r>
              <a:rPr lang="en-US" sz="2600" dirty="0" smtClean="0"/>
              <a:t>Committee members proposed content</a:t>
            </a:r>
          </a:p>
          <a:p>
            <a:pPr lvl="1"/>
            <a:r>
              <a:rPr lang="en-US" sz="2600" dirty="0" smtClean="0"/>
              <a:t>Content synthesized previously established standards into one document </a:t>
            </a:r>
          </a:p>
          <a:p>
            <a:endParaRPr lang="en-US" dirty="0"/>
          </a:p>
        </p:txBody>
      </p:sp>
    </p:spTree>
  </p:cSld>
  <p:clrMapOvr>
    <a:masterClrMapping/>
  </p:clrMapOvr>
  <p:transition advTm="4260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604838"/>
            <a:ext cx="3705225" cy="564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354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395288"/>
            <a:ext cx="4981575" cy="606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84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0"/>
            <a:ext cx="3733800" cy="5455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2943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371475"/>
            <a:ext cx="6581775" cy="611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8626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5.1|23.1|1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917</Words>
  <Application>Microsoft Office PowerPoint</Application>
  <PresentationFormat>On-screen Show (4:3)</PresentationFormat>
  <Paragraphs>213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Arial Black</vt:lpstr>
      <vt:lpstr>Calibri</vt:lpstr>
      <vt:lpstr>Office Theme</vt:lpstr>
      <vt:lpstr>The Characteristics of Model Undergraduate Psychology Teachers </vt:lpstr>
      <vt:lpstr>Contributors </vt:lpstr>
      <vt:lpstr>Overview</vt:lpstr>
      <vt:lpstr>Background 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Background</vt:lpstr>
      <vt:lpstr>Model Characteristics </vt:lpstr>
      <vt:lpstr>PowerPoint Presentation</vt:lpstr>
      <vt:lpstr>Model Characteristics </vt:lpstr>
      <vt:lpstr>Model Characteristics </vt:lpstr>
      <vt:lpstr>Model Characteristics </vt:lpstr>
      <vt:lpstr>MODEL TEACHING CATEGORY:  TRAINING</vt:lpstr>
      <vt:lpstr>Model Teaching Category:  Training</vt:lpstr>
      <vt:lpstr>Model Teaching Category:  Training</vt:lpstr>
      <vt:lpstr>Model Teaching Category:  Training</vt:lpstr>
      <vt:lpstr>MODEL TEACHING CATEGORY:  Instructional Methods</vt:lpstr>
      <vt:lpstr>Model Teaching Category:  Instructional Methods</vt:lpstr>
      <vt:lpstr>Model Teaching Category:  Instructional Methods</vt:lpstr>
      <vt:lpstr>MODEL TEACHING CATEGORY:  Assessment Process</vt:lpstr>
      <vt:lpstr>Model Teaching Category:  Assessment Process</vt:lpstr>
      <vt:lpstr>Model Teaching Category:  Assessment Process</vt:lpstr>
      <vt:lpstr>Model Teaching Category:  Assessment Process</vt:lpstr>
      <vt:lpstr>Model Teaching Category:  Assessment Process</vt:lpstr>
      <vt:lpstr>Model Teaching Category:  Assessment Process</vt:lpstr>
      <vt:lpstr>Model Teaching Category:  Assessment Process</vt:lpstr>
      <vt:lpstr>MODEL TEACHING CATEGORY:  Syllabi</vt:lpstr>
      <vt:lpstr>Model Teaching Category:  Syllabi</vt:lpstr>
      <vt:lpstr>Model Teaching Category:  Syllabi</vt:lpstr>
      <vt:lpstr>MODEL TEACHING CATEGORY:  Content</vt:lpstr>
      <vt:lpstr>Model Teaching Category:  Content</vt:lpstr>
      <vt:lpstr>Model Teaching Category:  Content</vt:lpstr>
      <vt:lpstr>Model Teaching Category:  Content</vt:lpstr>
      <vt:lpstr>Model Teaching Category:  Content</vt:lpstr>
      <vt:lpstr>MODEL TEACHING CATEGORY:  Student Evaluation of Teaching </vt:lpstr>
      <vt:lpstr>Model Teaching Category:  Student Evaluation of Teaching </vt:lpstr>
      <vt:lpstr>Model Teaching Category:  Student Evaluation of Teaching </vt:lpstr>
      <vt:lpstr>Research-Based Practices</vt:lpstr>
      <vt:lpstr>Self-Evaluation</vt:lpstr>
      <vt:lpstr>Self-Evaluation </vt:lpstr>
      <vt:lpstr>Future Directions</vt:lpstr>
      <vt:lpstr>Discussion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</dc:creator>
  <cp:lastModifiedBy>Boysen, Guy A</cp:lastModifiedBy>
  <cp:revision>67</cp:revision>
  <dcterms:created xsi:type="dcterms:W3CDTF">2013-09-01T16:18:09Z</dcterms:created>
  <dcterms:modified xsi:type="dcterms:W3CDTF">2013-10-14T18:26:05Z</dcterms:modified>
</cp:coreProperties>
</file>